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slideMasters/slideMaster1.xml" ContentType="application/vnd.openxmlformats-officedocument.presentationml.slideMaster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1.xml" ContentType="application/vnd.openxmlformats-officedocument.theme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566" r:id="rId2"/>
    <p:sldId id="568" r:id="rId3"/>
    <p:sldId id="569" r:id="rId4"/>
    <p:sldId id="570" r:id="rId5"/>
    <p:sldId id="571" r:id="rId6"/>
    <p:sldId id="578" r:id="rId7"/>
    <p:sldId id="572" r:id="rId8"/>
    <p:sldId id="573" r:id="rId9"/>
    <p:sldId id="574" r:id="rId10"/>
    <p:sldId id="575" r:id="rId11"/>
    <p:sldId id="576" r:id="rId12"/>
    <p:sldId id="577" r:id="rId13"/>
    <p:sldId id="538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80"/>
    <a:srgbClr val="000066"/>
    <a:srgbClr val="000099"/>
    <a:srgbClr val="0000FF"/>
    <a:srgbClr val="FFFF00"/>
    <a:srgbClr val="FFCC66"/>
    <a:srgbClr val="FF99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012"/>
    <p:restoredTop sz="69370" autoAdjust="0"/>
  </p:normalViewPr>
  <p:slideViewPr>
    <p:cSldViewPr>
      <p:cViewPr varScale="1">
        <p:scale>
          <a:sx n="77" d="100"/>
          <a:sy n="77" d="100"/>
        </p:scale>
        <p:origin x="1476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3198" y="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customXml" Target="../customXml/item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customXml" Target="../customXml/item3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ustomXml" Target="../customXml/item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317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37C27BC0-8C83-44A3-81E0-45528917B0E0}" type="slidenum">
              <a:rPr lang="en-US">
                <a:latin typeface="Arial" panose="020B0604020202020204" pitchFamily="34" charset="0"/>
              </a:rPr>
              <a:pPr>
                <a:defRPr/>
              </a:pPr>
              <a:t>‹#›</a:t>
            </a:fld>
            <a:endParaRPr 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/>
              <a:t>Key Message: </a:t>
            </a:r>
          </a:p>
          <a:p>
            <a:pPr lvl="0"/>
            <a:r>
              <a:rPr lang="en-US" noProof="0" dirty="0"/>
              <a:t>Est. Presentation Time:    minute(s)</a:t>
            </a:r>
          </a:p>
          <a:p>
            <a:pPr lvl="0"/>
            <a:r>
              <a:rPr lang="en-US" noProof="0" dirty="0"/>
              <a:t>Explanation of Cues/Builds: </a:t>
            </a:r>
          </a:p>
          <a:p>
            <a:pPr lvl="0"/>
            <a:r>
              <a:rPr lang="en-US" noProof="0" dirty="0"/>
              <a:t>Suggested Comments: </a:t>
            </a:r>
          </a:p>
          <a:p>
            <a:pPr lvl="0"/>
            <a:r>
              <a:rPr lang="en-US" noProof="0" dirty="0"/>
              <a:t>Suggested Questions: </a:t>
            </a:r>
          </a:p>
          <a:p>
            <a:pPr lvl="0"/>
            <a:r>
              <a:rPr lang="en-US" noProof="0" dirty="0"/>
              <a:t>Additional Information: </a:t>
            </a:r>
          </a:p>
          <a:p>
            <a:pPr lvl="0"/>
            <a:r>
              <a:rPr lang="en-US" noProof="0" dirty="0"/>
              <a:t>Possible Problems: None</a:t>
            </a:r>
          </a:p>
        </p:txBody>
      </p:sp>
      <p:sp>
        <p:nvSpPr>
          <p:cNvPr id="409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D3AA1005-96A5-4CE0-97A3-E1B7A70FFA1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fld id="{BDDB975D-CE38-4717-A7CB-ABB3FC5B4D69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139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8075" y="654050"/>
            <a:ext cx="4646613" cy="3484563"/>
          </a:xfrm>
          <a:ln/>
        </p:spPr>
      </p:sp>
      <p:sp>
        <p:nvSpPr>
          <p:cNvPr id="139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4356100"/>
            <a:ext cx="5638800" cy="4138613"/>
          </a:xfrm>
          <a:noFill/>
          <a:ln/>
        </p:spPr>
        <p:txBody>
          <a:bodyPr/>
          <a:lstStyle/>
          <a:p>
            <a:pPr eaLnBrk="1" hangingPunct="1"/>
            <a:r>
              <a:rPr lang="en-US" b="1" dirty="0"/>
              <a:t>Key Message: </a:t>
            </a:r>
            <a:r>
              <a:rPr lang="en-US" dirty="0"/>
              <a:t>Introduce module</a:t>
            </a:r>
          </a:p>
          <a:p>
            <a:pPr eaLnBrk="1" hangingPunct="1"/>
            <a:r>
              <a:rPr lang="en-US" b="1" dirty="0"/>
              <a:t>Est. Presentation Time: </a:t>
            </a:r>
            <a:r>
              <a:rPr lang="en-US" dirty="0"/>
              <a:t>Less than 1 minute(s)</a:t>
            </a:r>
            <a:endParaRPr lang="en-US" b="1" dirty="0"/>
          </a:p>
          <a:p>
            <a:pPr eaLnBrk="1" hangingPunct="1"/>
            <a:r>
              <a:rPr lang="en-US" b="1" dirty="0"/>
              <a:t>Explanation of Cues/Builds: </a:t>
            </a:r>
            <a:r>
              <a:rPr lang="en-US" dirty="0"/>
              <a:t>None</a:t>
            </a:r>
          </a:p>
          <a:p>
            <a:pPr eaLnBrk="1" hangingPunct="1"/>
            <a:r>
              <a:rPr lang="en-US" b="1" dirty="0"/>
              <a:t>Suggested Comments: </a:t>
            </a:r>
            <a:r>
              <a:rPr lang="en-US" b="0" dirty="0"/>
              <a:t>Let’s move on</a:t>
            </a:r>
            <a:r>
              <a:rPr lang="en-US" b="0" baseline="0" dirty="0"/>
              <a:t> to Module 7. Let’s do a workshop, so we can apply the some of the concepts we have learned.</a:t>
            </a:r>
            <a:endParaRPr lang="en-US" b="0" dirty="0"/>
          </a:p>
          <a:p>
            <a:pPr eaLnBrk="1" hangingPunct="1"/>
            <a:r>
              <a:rPr lang="en-US" b="1" dirty="0"/>
              <a:t>Suggested Questions: </a:t>
            </a:r>
            <a:r>
              <a:rPr lang="en-US" dirty="0"/>
              <a:t>None</a:t>
            </a:r>
          </a:p>
          <a:p>
            <a:pPr eaLnBrk="1" hangingPunct="1"/>
            <a:r>
              <a:rPr lang="en-US" b="1" dirty="0"/>
              <a:t>Additional Information: </a:t>
            </a:r>
            <a:r>
              <a:rPr lang="en-US" dirty="0"/>
              <a:t>None</a:t>
            </a:r>
            <a:endParaRPr lang="en-US" b="1" dirty="0"/>
          </a:p>
          <a:p>
            <a:pPr eaLnBrk="1" hangingPunct="1"/>
            <a:r>
              <a:rPr lang="en-US" b="1" dirty="0"/>
              <a:t>Possible Problems: </a:t>
            </a:r>
            <a:r>
              <a:rPr lang="en-US" dirty="0"/>
              <a:t>None</a:t>
            </a:r>
          </a:p>
          <a:p>
            <a:pPr eaLnBrk="1" hangingPunct="1"/>
            <a:endParaRPr lang="en-US" sz="1800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04299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1000" b="1" dirty="0"/>
              <a:t>Key Message: </a:t>
            </a:r>
            <a:r>
              <a:rPr lang="fr-FR" sz="1000" dirty="0"/>
              <a:t>Positive protection flow chart</a:t>
            </a:r>
            <a:endParaRPr lang="en-US" sz="1000" dirty="0"/>
          </a:p>
          <a:p>
            <a:pPr eaLnBrk="1" hangingPunct="1"/>
            <a:r>
              <a:rPr lang="en-US" sz="1000" b="1" dirty="0"/>
              <a:t>Est. Presentation Time: </a:t>
            </a:r>
            <a:r>
              <a:rPr lang="en-US" sz="1000" dirty="0"/>
              <a:t>N/A</a:t>
            </a:r>
            <a:endParaRPr lang="en-US" sz="1000" b="1" dirty="0"/>
          </a:p>
          <a:p>
            <a:pPr eaLnBrk="1" hangingPunct="1"/>
            <a:r>
              <a:rPr lang="en-US" sz="1000" b="1" dirty="0"/>
              <a:t>Explanation of Cues/Builds: </a:t>
            </a:r>
            <a:r>
              <a:rPr lang="en-US" sz="1000" dirty="0"/>
              <a:t>None</a:t>
            </a:r>
          </a:p>
          <a:p>
            <a:pPr eaLnBrk="1" hangingPunct="1"/>
            <a:r>
              <a:rPr lang="en-US" sz="1000" b="1" dirty="0"/>
              <a:t>Suggested Comments: </a:t>
            </a:r>
            <a:r>
              <a:rPr lang="en-US" sz="1000" b="0" dirty="0"/>
              <a:t>None</a:t>
            </a:r>
          </a:p>
          <a:p>
            <a:pPr eaLnBrk="1" hangingPunct="1"/>
            <a:r>
              <a:rPr lang="en-US" sz="1000" b="1" dirty="0"/>
              <a:t>Suggested Questions: </a:t>
            </a:r>
            <a:r>
              <a:rPr lang="en-US" sz="1000" dirty="0"/>
              <a:t>None</a:t>
            </a:r>
          </a:p>
          <a:p>
            <a:pPr eaLnBrk="1" hangingPunct="1"/>
            <a:r>
              <a:rPr lang="en-US" sz="1000" b="1" dirty="0"/>
              <a:t>Additional Information: </a:t>
            </a:r>
            <a:r>
              <a:rPr lang="en-US" sz="1000" dirty="0"/>
              <a:t>Provided</a:t>
            </a:r>
            <a:r>
              <a:rPr lang="en-US" sz="1000" baseline="0" dirty="0"/>
              <a:t> here for student use during presentations, if needed</a:t>
            </a:r>
            <a:endParaRPr lang="en-US" sz="1000" b="1" dirty="0"/>
          </a:p>
          <a:p>
            <a:pPr eaLnBrk="1" hangingPunct="1"/>
            <a:r>
              <a:rPr lang="en-US" sz="1000" b="1" dirty="0"/>
              <a:t>Possible Problems: </a:t>
            </a:r>
            <a:r>
              <a:rPr lang="en-US" sz="1000" dirty="0"/>
              <a:t>None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2DB3021B-E09F-4CBE-A87D-C8481490014A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43387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678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b="1" dirty="0"/>
              <a:t>Key Message: </a:t>
            </a:r>
            <a:r>
              <a:rPr lang="en-US" dirty="0"/>
              <a:t>Recap slide</a:t>
            </a:r>
          </a:p>
          <a:p>
            <a:pPr eaLnBrk="1" hangingPunct="1"/>
            <a:r>
              <a:rPr lang="en-US" b="1" dirty="0"/>
              <a:t>Est. Presentation Time: </a:t>
            </a:r>
            <a:r>
              <a:rPr lang="en-US" dirty="0"/>
              <a:t>2-3 minutes</a:t>
            </a:r>
          </a:p>
          <a:p>
            <a:pPr eaLnBrk="1" hangingPunct="1"/>
            <a:r>
              <a:rPr lang="en-US" b="1" dirty="0"/>
              <a:t>Explanation of Cues/Builds: </a:t>
            </a:r>
            <a:r>
              <a:rPr lang="en-US" dirty="0"/>
              <a:t>None</a:t>
            </a:r>
          </a:p>
          <a:p>
            <a:pPr eaLnBrk="1" hangingPunct="1"/>
            <a:r>
              <a:rPr lang="en-US" b="1" dirty="0"/>
              <a:t>Suggested Comments: </a:t>
            </a:r>
            <a:r>
              <a:rPr lang="en-US" dirty="0"/>
              <a:t>Self explanatory. Try to gauge understanding by asking these questions and others.</a:t>
            </a:r>
          </a:p>
          <a:p>
            <a:pPr eaLnBrk="1" hangingPunct="1"/>
            <a:r>
              <a:rPr lang="en-US" b="1" dirty="0"/>
              <a:t>Suggested Questions: </a:t>
            </a:r>
            <a:r>
              <a:rPr lang="en-US" dirty="0"/>
              <a:t>Shown.</a:t>
            </a:r>
          </a:p>
          <a:p>
            <a:pPr eaLnBrk="1" hangingPunct="1"/>
            <a:r>
              <a:rPr lang="en-US" b="1" dirty="0"/>
              <a:t>Additional Information: </a:t>
            </a:r>
            <a:r>
              <a:rPr lang="en-US" dirty="0"/>
              <a:t>None</a:t>
            </a:r>
          </a:p>
          <a:p>
            <a:pPr eaLnBrk="1" hangingPunct="1"/>
            <a:r>
              <a:rPr lang="en-US" b="1" dirty="0"/>
              <a:t>Possible Problems: </a:t>
            </a:r>
            <a:r>
              <a:rPr lang="en-US" dirty="0"/>
              <a:t>None</a:t>
            </a:r>
            <a:endParaRPr lang="en-US" sz="2000" dirty="0"/>
          </a:p>
          <a:p>
            <a:endParaRPr lang="en-US" dirty="0"/>
          </a:p>
        </p:txBody>
      </p:sp>
      <p:sp>
        <p:nvSpPr>
          <p:cNvPr id="246788" name="Slide Number Placeholder 3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</p:spPr>
        <p:txBody>
          <a:bodyPr/>
          <a:lstStyle/>
          <a:p>
            <a:fld id="{EE511C88-1D13-44A0-AF1F-9789D4D56542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900686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28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854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fld id="{F73E7F64-9528-4068-BB5B-24DF576B05AE}" type="slidenum">
              <a:rPr lang="en-US"/>
              <a:pPr>
                <a:defRPr/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58478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312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b="1" dirty="0"/>
              <a:t>Key Message: </a:t>
            </a:r>
            <a:r>
              <a:rPr lang="en-US" dirty="0"/>
              <a:t>State the module objectives</a:t>
            </a:r>
          </a:p>
          <a:p>
            <a:pPr eaLnBrk="1" hangingPunct="1"/>
            <a:r>
              <a:rPr lang="en-US" b="1" dirty="0"/>
              <a:t>Est. Presentation Time: </a:t>
            </a:r>
            <a:r>
              <a:rPr lang="en-US" dirty="0"/>
              <a:t>Less than 1 minute(s)</a:t>
            </a:r>
          </a:p>
          <a:p>
            <a:pPr eaLnBrk="1" hangingPunct="1"/>
            <a:r>
              <a:rPr lang="en-US" b="1" dirty="0"/>
              <a:t>Explanation of Cues/Builds: </a:t>
            </a:r>
            <a:r>
              <a:rPr lang="en-US" dirty="0"/>
              <a:t>None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/>
              <a:t>Suggested Comments: </a:t>
            </a:r>
            <a:r>
              <a:rPr lang="en-US" dirty="0"/>
              <a:t>These are the objectives of this module. We will look at applying the Positive Protection flow chart and assessment tool to various scenarios and present</a:t>
            </a:r>
            <a:r>
              <a:rPr lang="en-US" baseline="0" dirty="0"/>
              <a:t> a Positive Protection matrix.</a:t>
            </a:r>
            <a:endParaRPr lang="en-US" b="1" dirty="0"/>
          </a:p>
          <a:p>
            <a:pPr eaLnBrk="1" hangingPunct="1"/>
            <a:r>
              <a:rPr lang="en-US" b="1" dirty="0"/>
              <a:t>Suggested Questions: </a:t>
            </a:r>
            <a:r>
              <a:rPr lang="en-US" dirty="0"/>
              <a:t>None</a:t>
            </a:r>
          </a:p>
          <a:p>
            <a:pPr eaLnBrk="1" hangingPunct="1"/>
            <a:r>
              <a:rPr lang="en-US" b="1" dirty="0"/>
              <a:t>Additional Information: </a:t>
            </a:r>
            <a:r>
              <a:rPr lang="en-US" dirty="0"/>
              <a:t>None</a:t>
            </a:r>
            <a:endParaRPr lang="en-US" b="1" dirty="0"/>
          </a:p>
          <a:p>
            <a:pPr eaLnBrk="1" hangingPunct="1"/>
            <a:r>
              <a:rPr lang="en-US" b="1" dirty="0"/>
              <a:t>Possible Problems: </a:t>
            </a:r>
            <a:r>
              <a:rPr lang="en-US" dirty="0"/>
              <a:t>None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133124" name="Slide Number Placeholder 3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</p:spPr>
        <p:txBody>
          <a:bodyPr/>
          <a:lstStyle/>
          <a:p>
            <a:fld id="{C65262D3-5E0F-495C-B67B-F90BF41D0969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26013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en-US" b="1" dirty="0">
                <a:solidFill>
                  <a:schemeClr val="accent4"/>
                </a:solidFill>
              </a:rPr>
              <a:t>Key Message: </a:t>
            </a:r>
            <a:r>
              <a:rPr lang="en-US" dirty="0">
                <a:solidFill>
                  <a:schemeClr val="accent4"/>
                </a:solidFill>
              </a:rPr>
              <a:t>Introduce workshop</a:t>
            </a:r>
          </a:p>
          <a:p>
            <a:pPr eaLnBrk="1" hangingPunct="1"/>
            <a:r>
              <a:rPr lang="en-US" b="1" dirty="0">
                <a:solidFill>
                  <a:schemeClr val="accent4"/>
                </a:solidFill>
              </a:rPr>
              <a:t>Est. Presentation Time: </a:t>
            </a:r>
            <a:r>
              <a:rPr lang="en-US" dirty="0">
                <a:solidFill>
                  <a:schemeClr val="accent4"/>
                </a:solidFill>
              </a:rPr>
              <a:t>Less than 3-4 minute(s)</a:t>
            </a:r>
          </a:p>
          <a:p>
            <a:pPr eaLnBrk="1" hangingPunct="1"/>
            <a:r>
              <a:rPr lang="en-US" b="1" dirty="0">
                <a:solidFill>
                  <a:schemeClr val="accent4"/>
                </a:solidFill>
              </a:rPr>
              <a:t>Explanation of Cues/Builds: </a:t>
            </a:r>
            <a:r>
              <a:rPr lang="en-US" dirty="0">
                <a:solidFill>
                  <a:schemeClr val="accent4"/>
                </a:solidFill>
              </a:rPr>
              <a:t>None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>
                <a:solidFill>
                  <a:schemeClr val="accent4"/>
                </a:solidFill>
              </a:rPr>
              <a:t>Suggested Comments: </a:t>
            </a:r>
            <a:r>
              <a:rPr lang="en-US" dirty="0">
                <a:solidFill>
                  <a:schemeClr val="accent4"/>
                </a:solidFill>
              </a:rPr>
              <a:t>For the workshop, we will look at the same facility and work zone (size)</a:t>
            </a:r>
            <a:r>
              <a:rPr lang="en-US" baseline="0" dirty="0">
                <a:solidFill>
                  <a:schemeClr val="accent4"/>
                </a:solidFill>
              </a:rPr>
              <a:t> and consider three separate scenarios, with varying types of work, work duration and other factors. Please refer to the handout provided for details. Please discuss and brainstorm  the following, assign a group leader and present your group recommendations to the rest of the class. Please discuss, for each of the three scenarios, the following: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>
                <a:solidFill>
                  <a:schemeClr val="accent4"/>
                </a:solidFill>
              </a:rPr>
              <a:t>Temporary traffic control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>
                <a:solidFill>
                  <a:schemeClr val="accent4"/>
                </a:solidFill>
              </a:rPr>
              <a:t>The need for positive protection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>
                <a:solidFill>
                  <a:schemeClr val="accent4"/>
                </a:solidFill>
              </a:rPr>
              <a:t>- Positive Protection devices used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>
                <a:solidFill>
                  <a:schemeClr val="accent4"/>
                </a:solidFill>
              </a:rPr>
              <a:t>- Other strategies deployed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>
                <a:solidFill>
                  <a:schemeClr val="accent4"/>
                </a:solidFill>
              </a:rPr>
              <a:t>Constructability considerations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>
                <a:solidFill>
                  <a:schemeClr val="accent4"/>
                </a:solidFill>
              </a:rPr>
              <a:t>- Other factors that may influence your decision (be specific)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>
                <a:solidFill>
                  <a:schemeClr val="accent4"/>
                </a:solidFill>
              </a:rPr>
              <a:t>- How would you document/justify your decision?</a:t>
            </a:r>
            <a:endParaRPr lang="en-US" b="1" dirty="0">
              <a:solidFill>
                <a:schemeClr val="accent4"/>
              </a:solidFill>
            </a:endParaRPr>
          </a:p>
          <a:p>
            <a:pPr eaLnBrk="1" hangingPunct="1"/>
            <a:r>
              <a:rPr lang="en-US" b="1" dirty="0">
                <a:solidFill>
                  <a:schemeClr val="accent4"/>
                </a:solidFill>
              </a:rPr>
              <a:t>Suggested Questions: </a:t>
            </a:r>
            <a:r>
              <a:rPr lang="en-US" dirty="0">
                <a:solidFill>
                  <a:schemeClr val="accent4"/>
                </a:solidFill>
              </a:rPr>
              <a:t>None</a:t>
            </a:r>
          </a:p>
          <a:p>
            <a:pPr eaLnBrk="1" hangingPunct="1"/>
            <a:r>
              <a:rPr lang="en-US" b="1" dirty="0">
                <a:solidFill>
                  <a:schemeClr val="accent4"/>
                </a:solidFill>
              </a:rPr>
              <a:t>Additional Information: </a:t>
            </a:r>
            <a:r>
              <a:rPr lang="en-US" dirty="0">
                <a:solidFill>
                  <a:schemeClr val="accent4"/>
                </a:solidFill>
              </a:rPr>
              <a:t>None</a:t>
            </a:r>
            <a:endParaRPr lang="en-US" b="1" dirty="0">
              <a:solidFill>
                <a:schemeClr val="accent4"/>
              </a:solidFill>
            </a:endParaRPr>
          </a:p>
          <a:p>
            <a:pPr eaLnBrk="1" hangingPunct="1"/>
            <a:r>
              <a:rPr lang="en-US" b="1" dirty="0">
                <a:solidFill>
                  <a:schemeClr val="accent4"/>
                </a:solidFill>
              </a:rPr>
              <a:t>Possible Problems: </a:t>
            </a:r>
            <a:r>
              <a:rPr lang="en-US" dirty="0">
                <a:solidFill>
                  <a:schemeClr val="accent4"/>
                </a:solidFill>
              </a:rPr>
              <a:t>None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2DB3021B-E09F-4CBE-A87D-C8481490014A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72826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b="1" dirty="0"/>
              <a:t>Key Message: </a:t>
            </a:r>
            <a:r>
              <a:rPr lang="en-US" dirty="0"/>
              <a:t>Introduce workshop</a:t>
            </a:r>
          </a:p>
          <a:p>
            <a:pPr eaLnBrk="1" hangingPunct="1"/>
            <a:r>
              <a:rPr lang="en-US" b="1" dirty="0"/>
              <a:t>Est. Presentation Time: </a:t>
            </a:r>
            <a:r>
              <a:rPr lang="en-US" dirty="0"/>
              <a:t>Less than 2 minute(s)</a:t>
            </a:r>
          </a:p>
          <a:p>
            <a:pPr eaLnBrk="1" hangingPunct="1"/>
            <a:r>
              <a:rPr lang="en-US" b="1" dirty="0"/>
              <a:t>Explanation of Cues/Builds: </a:t>
            </a:r>
            <a:r>
              <a:rPr lang="en-US" dirty="0"/>
              <a:t>None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/>
              <a:t>Suggested Comments: </a:t>
            </a:r>
            <a:r>
              <a:rPr lang="en-US" dirty="0"/>
              <a:t>This the highway facility where</a:t>
            </a:r>
            <a:r>
              <a:rPr lang="en-US" baseline="0" dirty="0"/>
              <a:t> the three scenarios will take place. [describe as needed]</a:t>
            </a:r>
            <a:endParaRPr lang="en-US" b="1" dirty="0"/>
          </a:p>
          <a:p>
            <a:pPr eaLnBrk="1" hangingPunct="1"/>
            <a:r>
              <a:rPr lang="en-US" b="1" dirty="0"/>
              <a:t>Suggested Questions: </a:t>
            </a:r>
            <a:r>
              <a:rPr lang="en-US" dirty="0"/>
              <a:t>None</a:t>
            </a:r>
          </a:p>
          <a:p>
            <a:pPr eaLnBrk="1" hangingPunct="1"/>
            <a:r>
              <a:rPr lang="en-US" b="1" dirty="0"/>
              <a:t>Additional Information: </a:t>
            </a:r>
            <a:r>
              <a:rPr lang="en-US" dirty="0"/>
              <a:t>None</a:t>
            </a:r>
            <a:endParaRPr lang="en-US" b="1" dirty="0"/>
          </a:p>
          <a:p>
            <a:pPr eaLnBrk="1" hangingPunct="1"/>
            <a:r>
              <a:rPr lang="en-US" b="1" dirty="0"/>
              <a:t>Possible Problems: </a:t>
            </a:r>
            <a:r>
              <a:rPr lang="en-US" dirty="0"/>
              <a:t>May say</a:t>
            </a:r>
            <a:r>
              <a:rPr lang="en-US" baseline="0" dirty="0"/>
              <a:t> that 65 mph is the anticipated prevailing speed. North is up. Traffic moves Eastbound</a:t>
            </a:r>
            <a:r>
              <a:rPr lang="en-US" sz="1200" baseline="0" dirty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2DB3021B-E09F-4CBE-A87D-C8481490014A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88635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b="1" dirty="0"/>
              <a:t>Key Message: </a:t>
            </a:r>
            <a:r>
              <a:rPr lang="en-US" dirty="0"/>
              <a:t>Introduce workshop</a:t>
            </a:r>
          </a:p>
          <a:p>
            <a:pPr eaLnBrk="1" hangingPunct="1"/>
            <a:r>
              <a:rPr lang="en-US" b="1" dirty="0"/>
              <a:t>Est. Presentation Time: </a:t>
            </a:r>
            <a:r>
              <a:rPr lang="en-US" dirty="0"/>
              <a:t>Allow</a:t>
            </a:r>
            <a:r>
              <a:rPr lang="en-US" baseline="0" dirty="0"/>
              <a:t> 30-45 minutes for discussion and 10 minutes per group for presentations. Adjust as needed.</a:t>
            </a:r>
            <a:endParaRPr lang="en-US" dirty="0"/>
          </a:p>
          <a:p>
            <a:pPr eaLnBrk="1" hangingPunct="1"/>
            <a:r>
              <a:rPr lang="en-US" b="1" dirty="0"/>
              <a:t>Explanation of Cues/Builds: </a:t>
            </a:r>
            <a:r>
              <a:rPr lang="en-US" dirty="0"/>
              <a:t>None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/>
              <a:t>Suggested Comments: </a:t>
            </a:r>
            <a:r>
              <a:rPr lang="en-US" dirty="0"/>
              <a:t>Here is</a:t>
            </a:r>
            <a:r>
              <a:rPr lang="en-US" baseline="0" dirty="0"/>
              <a:t> a summary of the three scenarios. Please refer to the handout for additional information. Let’s read the scenarios together!</a:t>
            </a:r>
            <a:endParaRPr lang="en-US" b="1" dirty="0"/>
          </a:p>
          <a:p>
            <a:pPr eaLnBrk="1" hangingPunct="1"/>
            <a:r>
              <a:rPr lang="en-US" b="1" dirty="0"/>
              <a:t>Suggested Questions: </a:t>
            </a:r>
            <a:r>
              <a:rPr lang="en-US" dirty="0"/>
              <a:t>None</a:t>
            </a:r>
          </a:p>
          <a:p>
            <a:pPr eaLnBrk="1" hangingPunct="1"/>
            <a:r>
              <a:rPr lang="en-US" b="1" dirty="0"/>
              <a:t>Additional Information: </a:t>
            </a:r>
            <a:r>
              <a:rPr lang="en-US" dirty="0"/>
              <a:t>None</a:t>
            </a:r>
            <a:endParaRPr lang="en-US" b="1" dirty="0"/>
          </a:p>
          <a:p>
            <a:pPr eaLnBrk="1" hangingPunct="1"/>
            <a:r>
              <a:rPr lang="en-US" b="1" dirty="0"/>
              <a:t>Possible Problems: </a:t>
            </a:r>
            <a:r>
              <a:rPr lang="en-US" dirty="0"/>
              <a:t>None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2DB3021B-E09F-4CBE-A87D-C8481490014A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91992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b="1" dirty="0"/>
              <a:t>Key Message: </a:t>
            </a:r>
            <a:r>
              <a:rPr lang="en-US" dirty="0"/>
              <a:t>Introduce workshop</a:t>
            </a:r>
          </a:p>
          <a:p>
            <a:pPr eaLnBrk="1" hangingPunct="1"/>
            <a:r>
              <a:rPr lang="en-US" b="1" dirty="0"/>
              <a:t>Est. Presentation Time: </a:t>
            </a:r>
            <a:r>
              <a:rPr lang="en-US" dirty="0"/>
              <a:t>Allow</a:t>
            </a:r>
            <a:r>
              <a:rPr lang="en-US" baseline="0" dirty="0"/>
              <a:t> 30-45 minutes for discussion and 10 minutes per group for presentations. Adjust as needed.</a:t>
            </a:r>
            <a:endParaRPr lang="en-US" dirty="0"/>
          </a:p>
          <a:p>
            <a:pPr eaLnBrk="1" hangingPunct="1"/>
            <a:r>
              <a:rPr lang="en-US" b="1" dirty="0"/>
              <a:t>Explanation of Cues/Builds: </a:t>
            </a:r>
            <a:r>
              <a:rPr lang="en-US" dirty="0"/>
              <a:t>None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/>
              <a:t>Suggested Comments: </a:t>
            </a:r>
            <a:r>
              <a:rPr lang="en-US" dirty="0"/>
              <a:t>For</a:t>
            </a:r>
            <a:r>
              <a:rPr lang="en-US" baseline="0" dirty="0"/>
              <a:t> the three scenarios given, document whether you would deploy Positive Protection devices and the type chosen, along with the reasons to utilize/not utilize Positive Protection. Discuss whether workers are “safe” and how worker safety is achieved. Document all your assumptions.</a:t>
            </a:r>
            <a:endParaRPr lang="en-US" b="1" dirty="0"/>
          </a:p>
          <a:p>
            <a:pPr eaLnBrk="1" hangingPunct="1"/>
            <a:r>
              <a:rPr lang="en-US" b="1" dirty="0"/>
              <a:t>Suggested Questions: </a:t>
            </a:r>
            <a:r>
              <a:rPr lang="en-US" dirty="0"/>
              <a:t>None</a:t>
            </a:r>
          </a:p>
          <a:p>
            <a:pPr eaLnBrk="1" hangingPunct="1"/>
            <a:r>
              <a:rPr lang="en-US" b="1" dirty="0"/>
              <a:t>Additional Information: </a:t>
            </a:r>
            <a:r>
              <a:rPr lang="en-US" dirty="0"/>
              <a:t>Have the</a:t>
            </a:r>
            <a:r>
              <a:rPr lang="en-US" baseline="0" dirty="0"/>
              <a:t> students refer to the written scenarios.</a:t>
            </a:r>
            <a:endParaRPr lang="en-US" b="1" dirty="0"/>
          </a:p>
          <a:p>
            <a:pPr eaLnBrk="1" hangingPunct="1"/>
            <a:r>
              <a:rPr lang="en-US" b="1" dirty="0"/>
              <a:t>Possible Problems: </a:t>
            </a:r>
            <a:r>
              <a:rPr lang="en-US" dirty="0"/>
              <a:t>None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60468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b="1" dirty="0"/>
              <a:t>Key Message: </a:t>
            </a:r>
            <a:r>
              <a:rPr lang="en-US" dirty="0"/>
              <a:t>Group presentations</a:t>
            </a:r>
          </a:p>
          <a:p>
            <a:pPr eaLnBrk="1" hangingPunct="1"/>
            <a:r>
              <a:rPr lang="en-US" b="1" dirty="0"/>
              <a:t>Est. Presentation Time: </a:t>
            </a:r>
            <a:r>
              <a:rPr lang="en-US" dirty="0"/>
              <a:t>Less than 2 minute(s)</a:t>
            </a:r>
          </a:p>
          <a:p>
            <a:pPr eaLnBrk="1" hangingPunct="1"/>
            <a:r>
              <a:rPr lang="en-US" b="1" dirty="0"/>
              <a:t>Explanation of Cues/Builds: </a:t>
            </a:r>
            <a:r>
              <a:rPr lang="en-US" dirty="0"/>
              <a:t>None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/>
              <a:t>Suggested Comments: </a:t>
            </a:r>
            <a:r>
              <a:rPr lang="en-US" dirty="0"/>
              <a:t>This the highway facility where</a:t>
            </a:r>
            <a:r>
              <a:rPr lang="en-US" baseline="0" dirty="0"/>
              <a:t> the three scenarios will take place. [describe as needed]</a:t>
            </a:r>
            <a:endParaRPr lang="en-US" b="1" dirty="0"/>
          </a:p>
          <a:p>
            <a:pPr eaLnBrk="1" hangingPunct="1"/>
            <a:r>
              <a:rPr lang="en-US" b="1" dirty="0"/>
              <a:t>Suggested Questions: </a:t>
            </a:r>
            <a:r>
              <a:rPr lang="en-US" dirty="0"/>
              <a:t>None</a:t>
            </a:r>
          </a:p>
          <a:p>
            <a:pPr eaLnBrk="1" hangingPunct="1"/>
            <a:r>
              <a:rPr lang="en-US" b="1" dirty="0"/>
              <a:t>Additional Information: </a:t>
            </a:r>
            <a:r>
              <a:rPr lang="en-US" dirty="0"/>
              <a:t>Use</a:t>
            </a:r>
            <a:r>
              <a:rPr lang="en-US" baseline="0" dirty="0"/>
              <a:t> this slide to have group leaders explain their recommendations. Make sure you have a laser pointer. Projecting on a white board allows students to draw their recommendations. If the group is small, may project on the clipboard.</a:t>
            </a:r>
            <a:endParaRPr lang="en-US" b="1" dirty="0"/>
          </a:p>
          <a:p>
            <a:pPr eaLnBrk="1" hangingPunct="1"/>
            <a:r>
              <a:rPr lang="en-US" b="1" dirty="0"/>
              <a:t>Possible Problems: </a:t>
            </a:r>
            <a:r>
              <a:rPr lang="en-US" dirty="0"/>
              <a:t>May say</a:t>
            </a:r>
            <a:r>
              <a:rPr lang="en-US" baseline="0" dirty="0"/>
              <a:t> that 65 mph is the anticipated prevailing speed. North is up. Traffic moves Eastbound.</a:t>
            </a:r>
            <a:endParaRPr lang="en-US" sz="7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2DB3021B-E09F-4CBE-A87D-C8481490014A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37996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b="1" dirty="0"/>
              <a:t>Key Message: </a:t>
            </a:r>
            <a:r>
              <a:rPr lang="en-US" b="0" dirty="0"/>
              <a:t>Discuss</a:t>
            </a:r>
            <a:r>
              <a:rPr lang="en-US" dirty="0"/>
              <a:t> workshop</a:t>
            </a:r>
          </a:p>
          <a:p>
            <a:pPr eaLnBrk="1" hangingPunct="1"/>
            <a:r>
              <a:rPr lang="en-US" b="1" dirty="0"/>
              <a:t>Est. Presentation Time: </a:t>
            </a:r>
            <a:r>
              <a:rPr lang="en-US" dirty="0"/>
              <a:t>Less than 2 minute(s)</a:t>
            </a:r>
          </a:p>
          <a:p>
            <a:pPr eaLnBrk="1" hangingPunct="1"/>
            <a:r>
              <a:rPr lang="en-US" b="1" dirty="0"/>
              <a:t>Explanation of Cues/Builds: </a:t>
            </a:r>
            <a:r>
              <a:rPr lang="en-US" dirty="0"/>
              <a:t>None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/>
              <a:t>Suggested Comments: </a:t>
            </a:r>
            <a:r>
              <a:rPr lang="en-US" b="0" dirty="0"/>
              <a:t>[Zoomed area for presentations, if needed]</a:t>
            </a:r>
            <a:endParaRPr lang="en-US" b="1" dirty="0"/>
          </a:p>
          <a:p>
            <a:pPr eaLnBrk="1" hangingPunct="1"/>
            <a:r>
              <a:rPr lang="en-US" b="1" dirty="0"/>
              <a:t>Suggested Questions: </a:t>
            </a:r>
            <a:r>
              <a:rPr lang="en-US" dirty="0"/>
              <a:t>None</a:t>
            </a:r>
          </a:p>
          <a:p>
            <a:pPr eaLnBrk="1" hangingPunct="1"/>
            <a:r>
              <a:rPr lang="en-US" b="1" dirty="0"/>
              <a:t>Additional Information: </a:t>
            </a:r>
            <a:r>
              <a:rPr lang="en-US" dirty="0"/>
              <a:t>Use</a:t>
            </a:r>
            <a:r>
              <a:rPr lang="en-US" baseline="0" dirty="0"/>
              <a:t> this slide to have group leaders explain their recommendations, if needed. Make sure you have a laser pointer. Projecting on a white board allows students to draw their recommendations. If the group is small, may project on the clipboard.</a:t>
            </a:r>
            <a:endParaRPr lang="en-US" b="1" dirty="0"/>
          </a:p>
          <a:p>
            <a:pPr eaLnBrk="1" hangingPunct="1"/>
            <a:r>
              <a:rPr lang="en-US" b="1" dirty="0"/>
              <a:t>Possible Problems: </a:t>
            </a:r>
            <a:r>
              <a:rPr lang="en-US" dirty="0"/>
              <a:t>None</a:t>
            </a:r>
            <a:endParaRPr lang="en-US" sz="7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2DB3021B-E09F-4CBE-A87D-C8481490014A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62282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1000" b="1" dirty="0"/>
              <a:t>Key Message: </a:t>
            </a:r>
            <a:r>
              <a:rPr lang="fr-FR" sz="1000" dirty="0"/>
              <a:t>Positive protection selection</a:t>
            </a:r>
            <a:r>
              <a:rPr lang="fr-FR" sz="1000" baseline="0" dirty="0"/>
              <a:t> </a:t>
            </a:r>
            <a:r>
              <a:rPr lang="fr-FR" sz="1000" dirty="0"/>
              <a:t>matrix </a:t>
            </a:r>
            <a:endParaRPr lang="en-US" sz="1000" dirty="0"/>
          </a:p>
          <a:p>
            <a:pPr eaLnBrk="1" hangingPunct="1"/>
            <a:r>
              <a:rPr lang="en-US" sz="1000" b="1" dirty="0"/>
              <a:t>Est. Presentation Time: </a:t>
            </a:r>
            <a:r>
              <a:rPr lang="en-US" sz="1000" b="0" dirty="0"/>
              <a:t>N/A</a:t>
            </a:r>
            <a:endParaRPr lang="en-US" sz="1000" b="1" dirty="0"/>
          </a:p>
          <a:p>
            <a:pPr eaLnBrk="1" hangingPunct="1"/>
            <a:r>
              <a:rPr lang="en-US" sz="1000" b="1" dirty="0"/>
              <a:t>Explanation of Cues/Builds: </a:t>
            </a:r>
            <a:r>
              <a:rPr lang="en-US" sz="1000" dirty="0"/>
              <a:t>None</a:t>
            </a:r>
          </a:p>
          <a:p>
            <a:pPr eaLnBrk="1" hangingPunct="1"/>
            <a:r>
              <a:rPr lang="en-US" sz="1000" b="1" dirty="0"/>
              <a:t>Suggested Comments: </a:t>
            </a:r>
            <a:r>
              <a:rPr lang="en-US" sz="1000" b="0" dirty="0"/>
              <a:t>None</a:t>
            </a:r>
          </a:p>
          <a:p>
            <a:pPr eaLnBrk="1" hangingPunct="1"/>
            <a:r>
              <a:rPr lang="en-US" sz="1000" b="1" dirty="0"/>
              <a:t>Suggested Questions: </a:t>
            </a:r>
            <a:r>
              <a:rPr lang="en-US" sz="1000" dirty="0"/>
              <a:t>None</a:t>
            </a:r>
          </a:p>
          <a:p>
            <a:pPr eaLnBrk="1" hangingPunct="1"/>
            <a:r>
              <a:rPr lang="en-US" sz="1000" b="1" dirty="0"/>
              <a:t>Additional Information: </a:t>
            </a:r>
            <a:r>
              <a:rPr lang="en-US" sz="1000" dirty="0"/>
              <a:t>Provided</a:t>
            </a:r>
            <a:r>
              <a:rPr lang="en-US" sz="1000" baseline="0" dirty="0"/>
              <a:t> here for student use during presentations, if needed.</a:t>
            </a:r>
            <a:endParaRPr lang="en-US" sz="1000" b="1" dirty="0"/>
          </a:p>
          <a:p>
            <a:pPr eaLnBrk="1" hangingPunct="1"/>
            <a:r>
              <a:rPr lang="en-US" sz="1000" b="1" dirty="0"/>
              <a:t>Possible Problems: </a:t>
            </a:r>
            <a:r>
              <a:rPr lang="en-US" sz="1000" dirty="0"/>
              <a:t>None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2DB3021B-E09F-4CBE-A87D-C8481490014A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53742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228600"/>
            <a:ext cx="2228850" cy="5943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228600"/>
            <a:ext cx="6534150" cy="59436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8915400" cy="10969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81000" y="1828800"/>
            <a:ext cx="4152900" cy="4343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828800"/>
            <a:ext cx="4152900" cy="4343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8915400" cy="10969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381000" y="1828800"/>
            <a:ext cx="8458200" cy="4343400"/>
          </a:xfrm>
        </p:spPr>
        <p:txBody>
          <a:bodyPr/>
          <a:lstStyle/>
          <a:p>
            <a:pPr lvl="0"/>
            <a:endParaRPr lang="en-US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763000" cy="1325563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828800"/>
            <a:ext cx="41529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828800"/>
            <a:ext cx="41529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inv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0"/>
            <a:ext cx="8763000" cy="132556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616229"/>
            <a:ext cx="84582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3076" name="Picture 44" descr="Border 483"/>
          <p:cNvPicPr>
            <a:picLocks noChangeAspect="1" noChangeArrowheads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0" y="1447800"/>
            <a:ext cx="9144000" cy="309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7315200" y="6149667"/>
            <a:ext cx="1524000" cy="38554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C1C09DE-4524-423C-BC77-F5D81430C12B}"/>
              </a:ext>
            </a:extLst>
          </p:cNvPr>
          <p:cNvSpPr txBox="1"/>
          <p:nvPr userDrawn="1"/>
        </p:nvSpPr>
        <p:spPr>
          <a:xfrm>
            <a:off x="6096000" y="6208446"/>
            <a:ext cx="10795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7-</a:t>
            </a:r>
            <a:fld id="{1A673F19-6629-45D1-8D19-81BA6E1546A3}" type="slidenum">
              <a:rPr lang="en-US" sz="1600" smtClean="0">
                <a:latin typeface="Arial" panose="020B0604020202020204" pitchFamily="34" charset="0"/>
                <a:cs typeface="Arial" panose="020B0604020202020204" pitchFamily="34" charset="0"/>
              </a:rPr>
              <a:pPr algn="r"/>
              <a:t>‹#›</a:t>
            </a:fld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 descr="ATSSA logo showing a cone within the A and safer roads save lives">
            <a:extLst>
              <a:ext uri="{FF2B5EF4-FFF2-40B4-BE49-F238E27FC236}">
                <a16:creationId xmlns:a16="http://schemas.microsoft.com/office/drawing/2014/main" id="{7E5DE538-327D-E933-1718-1CD265F5A0A5}"/>
              </a:ext>
            </a:extLst>
          </p:cNvPr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6149667"/>
            <a:ext cx="1179838" cy="35746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89" r:id="rId1"/>
    <p:sldLayoutId id="2147483801" r:id="rId2"/>
    <p:sldLayoutId id="2147483790" r:id="rId3"/>
    <p:sldLayoutId id="2147483791" r:id="rId4"/>
    <p:sldLayoutId id="2147483792" r:id="rId5"/>
    <p:sldLayoutId id="2147483793" r:id="rId6"/>
    <p:sldLayoutId id="2147483794" r:id="rId7"/>
    <p:sldLayoutId id="2147483795" r:id="rId8"/>
    <p:sldLayoutId id="2147483796" r:id="rId9"/>
    <p:sldLayoutId id="2147483797" r:id="rId10"/>
    <p:sldLayoutId id="2147483798" r:id="rId11"/>
    <p:sldLayoutId id="2147483799" r:id="rId12"/>
    <p:sldLayoutId id="2147483800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 i="0" baseline="0">
          <a:solidFill>
            <a:srgbClr val="008080"/>
          </a:solidFill>
          <a:effectLst/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 i="1">
          <a:solidFill>
            <a:srgbClr val="CC3300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 i="1">
          <a:solidFill>
            <a:srgbClr val="CC3300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 i="1">
          <a:solidFill>
            <a:srgbClr val="CC3300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 i="1">
          <a:solidFill>
            <a:srgbClr val="CC3300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 b="1" i="1">
          <a:solidFill>
            <a:srgbClr val="CC3300"/>
          </a:solidFill>
          <a:latin typeface="Verdan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 b="1" i="1">
          <a:solidFill>
            <a:srgbClr val="CC3300"/>
          </a:solidFill>
          <a:latin typeface="Verdan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 b="1" i="1">
          <a:solidFill>
            <a:srgbClr val="CC3300"/>
          </a:solidFill>
          <a:latin typeface="Verdan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 b="1" i="1">
          <a:solidFill>
            <a:srgbClr val="CC3300"/>
          </a:solidFill>
          <a:latin typeface="Verdana" pitchFamily="34" charset="0"/>
        </a:defRPr>
      </a:lvl9pPr>
    </p:titleStyle>
    <p:bodyStyle>
      <a:lvl1pPr marL="231775" indent="-231775" algn="l" rtl="0" eaLnBrk="0" fontAlgn="base" hangingPunct="0">
        <a:spcBef>
          <a:spcPct val="20000"/>
        </a:spcBef>
        <a:spcAft>
          <a:spcPct val="0"/>
        </a:spcAft>
        <a:buClr>
          <a:srgbClr val="CC3300"/>
        </a:buClr>
        <a:buSzPct val="65000"/>
        <a:buFont typeface="Wingdings" panose="05000000000000000000" pitchFamily="2" charset="2"/>
        <a:buChar char="§"/>
        <a:defRPr sz="28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2625" indent="-225425" algn="l" rtl="0" eaLnBrk="0" fontAlgn="base" hangingPunct="0">
        <a:spcBef>
          <a:spcPct val="20000"/>
        </a:spcBef>
        <a:spcAft>
          <a:spcPct val="0"/>
        </a:spcAft>
        <a:buClr>
          <a:srgbClr val="CC3300"/>
        </a:buClr>
        <a:buSzPct val="65000"/>
        <a:buFont typeface="Wingdings" panose="05000000000000000000" pitchFamily="2" charset="2"/>
        <a:buChar char="§"/>
        <a:defRPr sz="28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2pPr>
      <a:lvl3pPr marL="1146175" indent="-231775" algn="l" rtl="0" eaLnBrk="0" fontAlgn="base" hangingPunct="0">
        <a:spcBef>
          <a:spcPct val="20000"/>
        </a:spcBef>
        <a:spcAft>
          <a:spcPct val="0"/>
        </a:spcAft>
        <a:buClr>
          <a:srgbClr val="CC3300"/>
        </a:buClr>
        <a:buSzPct val="65000"/>
        <a:buFont typeface="Wingdings" panose="05000000000000000000" pitchFamily="2" charset="2"/>
        <a:buChar char="§"/>
        <a:defRPr sz="28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3pPr>
      <a:lvl4pPr marL="1597025" indent="-225425" algn="l" rtl="0" eaLnBrk="0" fontAlgn="base" hangingPunct="0">
        <a:spcBef>
          <a:spcPct val="20000"/>
        </a:spcBef>
        <a:spcAft>
          <a:spcPct val="0"/>
        </a:spcAft>
        <a:buClr>
          <a:srgbClr val="CC3300"/>
        </a:buClr>
        <a:buSzPct val="65000"/>
        <a:buFont typeface="Wingdings" panose="05000000000000000000" pitchFamily="2" charset="2"/>
        <a:buChar char="§"/>
        <a:defRPr sz="28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4pPr>
      <a:lvl5pPr marL="2060575" indent="-231775" algn="l" rtl="0" eaLnBrk="0" fontAlgn="base" hangingPunct="0">
        <a:spcBef>
          <a:spcPct val="20000"/>
        </a:spcBef>
        <a:spcAft>
          <a:spcPct val="0"/>
        </a:spcAft>
        <a:buClr>
          <a:srgbClr val="CC3300"/>
        </a:buClr>
        <a:buSzPct val="65000"/>
        <a:buFont typeface="Wingdings" panose="05000000000000000000" pitchFamily="2" charset="2"/>
        <a:buChar char="§"/>
        <a:defRPr sz="28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CC3300"/>
        </a:buClr>
        <a:buSzPct val="65000"/>
        <a:buFont typeface="Wingdings" pitchFamily="2" charset="2"/>
        <a:buChar char="u"/>
        <a:defRPr sz="32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CC3300"/>
        </a:buClr>
        <a:buSzPct val="65000"/>
        <a:buFont typeface="Wingdings" pitchFamily="2" charset="2"/>
        <a:buChar char="u"/>
        <a:defRPr sz="32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CC3300"/>
        </a:buClr>
        <a:buSzPct val="65000"/>
        <a:buFont typeface="Wingdings" pitchFamily="2" charset="2"/>
        <a:buChar char="u"/>
        <a:defRPr sz="32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CC3300"/>
        </a:buClr>
        <a:buSzPct val="65000"/>
        <a:buFont typeface="Wingdings" pitchFamily="2" charset="2"/>
        <a:buChar char="u"/>
        <a:defRPr sz="3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1295400"/>
          </a:xfrm>
          <a:prstGeom prst="rect">
            <a:avLst/>
          </a:prstGeom>
          <a:solidFill>
            <a:srgbClr val="00808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US" sz="3200" b="1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+mj-cs"/>
              </a:rPr>
              <a:t>Minimizing Worker Exposure Through the Use of Positive Protection and Other Strategies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1D5A2D45-23FE-4D74-A55C-555FCA4F4D8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966751" y="1971335"/>
            <a:ext cx="3922939" cy="276293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3600" dirty="0"/>
              <a:t>7. Workshop</a:t>
            </a:r>
          </a:p>
        </p:txBody>
      </p:sp>
      <p:pic>
        <p:nvPicPr>
          <p:cNvPr id="6" name="Picture 7" descr="Work zone with portable concrete barrier with orange top panels protecting the work space from traffic">
            <a:extLst>
              <a:ext uri="{FF2B5EF4-FFF2-40B4-BE49-F238E27FC236}">
                <a16:creationId xmlns:a16="http://schemas.microsoft.com/office/drawing/2014/main" id="{954DE951-D908-49BC-B4AF-85C67706B0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 r="13932" b="15556"/>
          <a:stretch>
            <a:fillRect/>
          </a:stretch>
        </p:blipFill>
        <p:spPr bwMode="auto">
          <a:xfrm>
            <a:off x="234845" y="1885270"/>
            <a:ext cx="4452816" cy="3276600"/>
          </a:xfrm>
          <a:prstGeom prst="rect">
            <a:avLst/>
          </a:prstGeom>
          <a:noFill/>
        </p:spPr>
      </p:pic>
      <p:sp>
        <p:nvSpPr>
          <p:cNvPr id="2" name="Google Shape;74;p1">
            <a:extLst>
              <a:ext uri="{FF2B5EF4-FFF2-40B4-BE49-F238E27FC236}">
                <a16:creationId xmlns:a16="http://schemas.microsoft.com/office/drawing/2014/main" id="{D6672994-8E07-AEDE-4F14-F6EA436DE62F}"/>
              </a:ext>
            </a:extLst>
          </p:cNvPr>
          <p:cNvSpPr/>
          <p:nvPr/>
        </p:nvSpPr>
        <p:spPr>
          <a:xfrm>
            <a:off x="3657600" y="5202967"/>
            <a:ext cx="1219200" cy="2461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Open Sans"/>
                <a:cs typeface="Arial" panose="020B0604020202020204" pitchFamily="34" charset="0"/>
                <a:sym typeface="Open Sans"/>
              </a:rPr>
              <a:t>Image: ATSSA</a:t>
            </a:r>
            <a:endParaRPr sz="1000" dirty="0">
              <a:solidFill>
                <a:schemeClr val="dk1"/>
              </a:solidFill>
              <a:latin typeface="Arial" panose="020B0604020202020204" pitchFamily="34" charset="0"/>
              <a:ea typeface="Verdana"/>
              <a:cs typeface="Arial" panose="020B0604020202020204" pitchFamily="34" charset="0"/>
              <a:sym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3578081987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763000" cy="1219200"/>
          </a:xfrm>
        </p:spPr>
        <p:txBody>
          <a:bodyPr/>
          <a:lstStyle/>
          <a:p>
            <a:r>
              <a:rPr lang="fr-FR" sz="3200" dirty="0"/>
              <a:t>Positive Protection Selection Matrix </a:t>
            </a:r>
          </a:p>
        </p:txBody>
      </p:sp>
      <p:graphicFrame>
        <p:nvGraphicFramePr>
          <p:cNvPr id="4" name="Content Placeholder 3" descr="Type of work and whether the project is long term, intermediate, or short term or short duration or mobile; recommendation for positive protection shown in table by color 1 through 3 and A through D">
            <a:extLst>
              <a:ext uri="{C183D7F6-B498-43B3-948B-1728B52AA6E4}">
                <adec:decorative xmlns:adec="http://schemas.microsoft.com/office/drawing/2017/decorative" val="0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43720621"/>
              </p:ext>
            </p:extLst>
          </p:nvPr>
        </p:nvGraphicFramePr>
        <p:xfrm>
          <a:off x="157619" y="1004483"/>
          <a:ext cx="6934201" cy="5334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81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3340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8488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u="sng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Work Type and Location/Work Duration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u="sng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LT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u="sng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IT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u="sng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ST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u="sng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SD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u="sng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M</a:t>
                      </a: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844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Paving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 C/D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844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Grind inlay/overlay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 C/D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844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Bridge construction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 C/D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844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Bridge rail replacement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 C/D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844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Roadway realignment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 C/D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844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Pavement widening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 C/D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844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Culvert/pipe installation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 C/D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844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Shoulder work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A 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844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Open excavation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3, B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844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Pothole patching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A/D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A/D</a:t>
                      </a: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4844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Sweeping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4844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Guardrail/Barrier repair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D 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4844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Crack sealing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4844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Ramp closure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4844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Lane closure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4844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Pavement marking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4844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Bridge inspection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8567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Overhead Sign Repair/Replacement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C/D 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6854097"/>
              </p:ext>
            </p:extLst>
          </p:nvPr>
        </p:nvGraphicFramePr>
        <p:xfrm>
          <a:off x="7315200" y="1600200"/>
          <a:ext cx="1676400" cy="30556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76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33400">
                <a:tc>
                  <a:txBody>
                    <a:bodyPr/>
                    <a:lstStyle/>
                    <a:p>
                      <a:pPr algn="l" fontAlgn="ctr">
                        <a:buFont typeface="Arial" pitchFamily="34" charset="0"/>
                        <a:buNone/>
                      </a:pPr>
                      <a:r>
                        <a:rPr lang="en-US" sz="16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1 = Barrier recommended</a:t>
                      </a: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algn="l" fontAlgn="ctr">
                        <a:buFont typeface="Arial" pitchFamily="34" charset="0"/>
                        <a:buNone/>
                      </a:pPr>
                      <a:r>
                        <a:rPr lang="en-US" sz="16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2 = Barrier should be considered</a:t>
                      </a: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l" fontAlgn="ctr">
                        <a:buFont typeface="Arial" pitchFamily="34" charset="0"/>
                        <a:buNone/>
                      </a:pPr>
                      <a:r>
                        <a:rPr lang="en-US" sz="16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3 = Barrier optional</a:t>
                      </a: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l" fontAlgn="ctr">
                        <a:buFont typeface="Arial" pitchFamily="34" charset="0"/>
                        <a:buNone/>
                      </a:pPr>
                      <a:r>
                        <a:rPr lang="en-US" sz="16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A = TMA recommended</a:t>
                      </a: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l" fontAlgn="ctr">
                        <a:buFont typeface="Arial" pitchFamily="34" charset="0"/>
                        <a:buNone/>
                      </a:pPr>
                      <a:r>
                        <a:rPr lang="en-US" sz="16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B = TMA should be considered</a:t>
                      </a: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l" fontAlgn="ctr">
                        <a:buFont typeface="Arial" pitchFamily="34" charset="0"/>
                        <a:buNone/>
                      </a:pPr>
                      <a:r>
                        <a:rPr lang="en-US" sz="16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C = TMA</a:t>
                      </a: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l" fontAlgn="ctr">
                        <a:buFont typeface="Arial" pitchFamily="34" charset="0"/>
                        <a:buNone/>
                      </a:pPr>
                      <a:r>
                        <a:rPr lang="en-US" sz="16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D=Mobile</a:t>
                      </a:r>
                      <a:r>
                        <a:rPr lang="en-US" sz="1600" b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 barrier/arrestor</a:t>
                      </a:r>
                      <a:endParaRPr lang="en-US" sz="1600" b="0" u="none" strike="noStrike" kern="1200" dirty="0"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+mn-ea"/>
                        <a:cs typeface="Calibri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852677"/>
              </p:ext>
            </p:extLst>
          </p:nvPr>
        </p:nvGraphicFramePr>
        <p:xfrm>
          <a:off x="7315200" y="4662083"/>
          <a:ext cx="1752600" cy="16764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5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LT =</a:t>
                      </a:r>
                      <a:r>
                        <a:rPr lang="en-US" sz="1600" b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 Long-Term</a:t>
                      </a:r>
                    </a:p>
                    <a:p>
                      <a:pPr algn="l" fontAlgn="ctr"/>
                      <a:r>
                        <a:rPr lang="en-US" sz="1600" b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IT = Intermediate- Term</a:t>
                      </a:r>
                    </a:p>
                    <a:p>
                      <a:pPr algn="l" fontAlgn="ctr"/>
                      <a:r>
                        <a:rPr lang="en-US" sz="1600" b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ST = Short-Term</a:t>
                      </a:r>
                    </a:p>
                    <a:p>
                      <a:pPr algn="l" fontAlgn="ctr"/>
                      <a:r>
                        <a:rPr lang="en-US" sz="1600" b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SD = Short Duration</a:t>
                      </a:r>
                    </a:p>
                    <a:p>
                      <a:pPr algn="l" fontAlgn="ctr"/>
                      <a:r>
                        <a:rPr lang="en-US" sz="1600" b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M = Mobile</a:t>
                      </a:r>
                      <a:endParaRPr lang="en-US" sz="1600" b="0" u="none" strike="noStrike" kern="1200" dirty="0"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+mn-ea"/>
                        <a:cs typeface="Calibri" pitchFamily="34" charset="0"/>
                      </a:endParaRPr>
                    </a:p>
                    <a:p>
                      <a:pPr algn="l" fontAlgn="ctr"/>
                      <a:endParaRPr lang="en-US" sz="1400" b="1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" name="Google Shape;74;p1">
            <a:extLst>
              <a:ext uri="{FF2B5EF4-FFF2-40B4-BE49-F238E27FC236}">
                <a16:creationId xmlns:a16="http://schemas.microsoft.com/office/drawing/2014/main" id="{DB82D3B6-87FE-E0E2-88BD-666CAF18B9ED}"/>
              </a:ext>
            </a:extLst>
          </p:cNvPr>
          <p:cNvSpPr/>
          <p:nvPr/>
        </p:nvSpPr>
        <p:spPr>
          <a:xfrm>
            <a:off x="7505700" y="1167329"/>
            <a:ext cx="1219200" cy="2461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Open Sans"/>
                <a:cs typeface="Arial" panose="020B0604020202020204" pitchFamily="34" charset="0"/>
                <a:sym typeface="Open Sans"/>
              </a:rPr>
              <a:t>Image: FHWA</a:t>
            </a:r>
            <a:endParaRPr sz="1000" dirty="0">
              <a:solidFill>
                <a:schemeClr val="dk1"/>
              </a:solidFill>
              <a:latin typeface="Arial" panose="020B0604020202020204" pitchFamily="34" charset="0"/>
              <a:ea typeface="Verdana"/>
              <a:cs typeface="Arial" panose="020B0604020202020204" pitchFamily="34" charset="0"/>
              <a:sym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4939380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04800"/>
            <a:ext cx="9144000" cy="5641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Google Shape;74;p1">
            <a:extLst>
              <a:ext uri="{FF2B5EF4-FFF2-40B4-BE49-F238E27FC236}">
                <a16:creationId xmlns:a16="http://schemas.microsoft.com/office/drawing/2014/main" id="{A490B9A3-E071-6708-4AB7-5AA46225C8C3}"/>
              </a:ext>
            </a:extLst>
          </p:cNvPr>
          <p:cNvSpPr/>
          <p:nvPr/>
        </p:nvSpPr>
        <p:spPr>
          <a:xfrm>
            <a:off x="5257800" y="6019800"/>
            <a:ext cx="1219200" cy="2461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Open Sans"/>
                <a:cs typeface="Arial" panose="020B0604020202020204" pitchFamily="34" charset="0"/>
                <a:sym typeface="Open Sans"/>
              </a:rPr>
              <a:t>Image: FHWA</a:t>
            </a:r>
            <a:endParaRPr sz="1000" dirty="0">
              <a:solidFill>
                <a:schemeClr val="dk1"/>
              </a:solidFill>
              <a:latin typeface="Arial" panose="020B0604020202020204" pitchFamily="34" charset="0"/>
              <a:ea typeface="Verdana"/>
              <a:cs typeface="Arial" panose="020B0604020202020204" pitchFamily="34" charset="0"/>
              <a:sym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35707811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3200" dirty="0"/>
              <a:t>Module Recap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81000" y="1600201"/>
            <a:ext cx="8458200" cy="4571999"/>
          </a:xfrm>
        </p:spPr>
        <p:txBody>
          <a:bodyPr>
            <a:normAutofit/>
          </a:bodyPr>
          <a:lstStyle/>
          <a:p>
            <a:pPr>
              <a:spcBef>
                <a:spcPts val="1400"/>
              </a:spcBef>
            </a:pPr>
            <a:r>
              <a:rPr lang="en-US" dirty="0"/>
              <a:t>Which factors influence your decision to use Positive Protection devices and strategies?</a:t>
            </a:r>
          </a:p>
          <a:p>
            <a:pPr>
              <a:spcBef>
                <a:spcPts val="1400"/>
              </a:spcBef>
            </a:pPr>
            <a:r>
              <a:rPr lang="en-US" dirty="0"/>
              <a:t>Do these recommendations minimize worker exposure?</a:t>
            </a:r>
          </a:p>
          <a:p>
            <a:pPr>
              <a:spcBef>
                <a:spcPts val="1400"/>
              </a:spcBef>
            </a:pPr>
            <a:r>
              <a:rPr lang="en-US" dirty="0"/>
              <a:t>Did you get a feel for the assignment of weights?</a:t>
            </a:r>
          </a:p>
          <a:p>
            <a:pPr>
              <a:spcBef>
                <a:spcPts val="1400"/>
              </a:spcBef>
            </a:pPr>
            <a:r>
              <a:rPr lang="en-US" dirty="0"/>
              <a:t>How can we justify our decisions?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26692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1417638"/>
          </a:xfrm>
        </p:spPr>
        <p:txBody>
          <a:bodyPr/>
          <a:lstStyle/>
          <a:p>
            <a:r>
              <a:rPr lang="en-US" sz="3200" dirty="0"/>
              <a:t>Questions</a:t>
            </a:r>
          </a:p>
        </p:txBody>
      </p:sp>
    </p:spTree>
    <p:extLst>
      <p:ext uri="{BB962C8B-B14F-4D97-AF65-F5344CB8AC3E}">
        <p14:creationId xmlns:p14="http://schemas.microsoft.com/office/powerpoint/2010/main" val="42775349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3200" dirty="0"/>
              <a:t>Module Objectives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40311"/>
            <a:ext cx="8305800" cy="4343400"/>
          </a:xfrm>
        </p:spPr>
        <p:txBody>
          <a:bodyPr/>
          <a:lstStyle/>
          <a:p>
            <a:r>
              <a:rPr lang="en-US" dirty="0"/>
              <a:t>Apply the concepts learned to real-world scenarios</a:t>
            </a:r>
          </a:p>
          <a:p>
            <a:r>
              <a:rPr lang="en-US" dirty="0"/>
              <a:t>Present recommendations to class </a:t>
            </a:r>
          </a:p>
        </p:txBody>
      </p:sp>
    </p:spTree>
    <p:extLst>
      <p:ext uri="{BB962C8B-B14F-4D97-AF65-F5344CB8AC3E}">
        <p14:creationId xmlns:p14="http://schemas.microsoft.com/office/powerpoint/2010/main" val="17638797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Workshop Scenarios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Working as a group, for the three scenarios given, assess the need for positive protection devices and/or other exposure control measures</a:t>
            </a:r>
          </a:p>
          <a:p>
            <a:r>
              <a:rPr lang="en-US" dirty="0"/>
              <a:t>Make a group recommendation for each</a:t>
            </a:r>
          </a:p>
          <a:p>
            <a:r>
              <a:rPr lang="en-US" dirty="0"/>
              <a:t>Assign a group leader to present your recommendation to the class</a:t>
            </a:r>
          </a:p>
        </p:txBody>
      </p:sp>
    </p:spTree>
    <p:extLst>
      <p:ext uri="{BB962C8B-B14F-4D97-AF65-F5344CB8AC3E}">
        <p14:creationId xmlns:p14="http://schemas.microsoft.com/office/powerpoint/2010/main" val="21786227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Highway Facility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733800"/>
            <a:ext cx="4114800" cy="1828800"/>
          </a:xfrm>
        </p:spPr>
        <p:txBody>
          <a:bodyPr/>
          <a:lstStyle/>
          <a:p>
            <a:r>
              <a:rPr lang="en-US" dirty="0"/>
              <a:t>Rural six-lane interstate freeway</a:t>
            </a:r>
          </a:p>
          <a:p>
            <a:r>
              <a:rPr lang="en-US" dirty="0"/>
              <a:t>EB right lane closure</a:t>
            </a:r>
          </a:p>
          <a:p>
            <a:r>
              <a:rPr lang="en-US" dirty="0"/>
              <a:t>65 mph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4419600" y="4343400"/>
            <a:ext cx="4724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38125" marR="0" lvl="0" indent="-238125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Pct val="65000"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12-ft</a:t>
            </a:r>
            <a:r>
              <a:rPr kumimoji="0" lang="en-US" sz="3200" b="0" i="0" u="none" strike="noStrike" kern="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wide </a:t>
            </a: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lanes</a:t>
            </a:r>
          </a:p>
          <a:p>
            <a:pPr marL="238125" marR="0" lvl="0" indent="-238125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Pct val="65000"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Ramps must remain</a:t>
            </a:r>
            <a:r>
              <a:rPr kumimoji="0" lang="en-US" sz="3200" b="0" i="0" u="none" strike="noStrike" kern="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open</a:t>
            </a:r>
          </a:p>
          <a:p>
            <a:pPr marL="238125" marR="0" lvl="0" indent="-238125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Pct val="65000"/>
              <a:buFont typeface="Wingdings" panose="05000000000000000000" pitchFamily="2" charset="2"/>
              <a:buChar char="§"/>
              <a:tabLst/>
              <a:defRPr/>
            </a:pPr>
            <a:r>
              <a:rPr lang="en-US" sz="3200" kern="0" baseline="0" dirty="0">
                <a:latin typeface="Calibri" pitchFamily="34" charset="0"/>
              </a:rPr>
              <a:t>Light volume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pic>
        <p:nvPicPr>
          <p:cNvPr id="7" name="Picture 6" descr="Three lanes in one direction on a freeway with off ramp labeled F and on ramp labeled G and work space in between ramps">
            <a:extLst>
              <a:ext uri="{FF2B5EF4-FFF2-40B4-BE49-F238E27FC236}">
                <a16:creationId xmlns:a16="http://schemas.microsoft.com/office/drawing/2014/main" id="{F45C287E-916A-4CC9-ADD6-E49E33BCA85A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23105"/>
            <a:ext cx="9144000" cy="2511380"/>
          </a:xfrm>
          <a:prstGeom prst="rect">
            <a:avLst/>
          </a:prstGeom>
        </p:spPr>
      </p:pic>
      <p:pic>
        <p:nvPicPr>
          <p:cNvPr id="8" name="Picture 7" descr="North Compass Sign">
            <a:extLst>
              <a:ext uri="{FF2B5EF4-FFF2-40B4-BE49-F238E27FC236}">
                <a16:creationId xmlns:a16="http://schemas.microsoft.com/office/drawing/2014/main" id="{9C4A758B-4444-4DD9-AAFA-BBC82E73CB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7200" y="3250743"/>
            <a:ext cx="733425" cy="838200"/>
          </a:xfrm>
          <a:prstGeom prst="rect">
            <a:avLst/>
          </a:prstGeom>
        </p:spPr>
      </p:pic>
      <p:sp>
        <p:nvSpPr>
          <p:cNvPr id="4" name="Google Shape;74;p1">
            <a:extLst>
              <a:ext uri="{FF2B5EF4-FFF2-40B4-BE49-F238E27FC236}">
                <a16:creationId xmlns:a16="http://schemas.microsoft.com/office/drawing/2014/main" id="{C70F1DA9-D748-7187-0911-E90C47D2F364}"/>
              </a:ext>
            </a:extLst>
          </p:cNvPr>
          <p:cNvSpPr/>
          <p:nvPr/>
        </p:nvSpPr>
        <p:spPr>
          <a:xfrm>
            <a:off x="6846518" y="3826060"/>
            <a:ext cx="1219200" cy="2461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Open Sans"/>
                <a:cs typeface="Arial" panose="020B0604020202020204" pitchFamily="34" charset="0"/>
                <a:sym typeface="Open Sans"/>
              </a:rPr>
              <a:t>Image: ATSSA</a:t>
            </a:r>
            <a:endParaRPr sz="1000" dirty="0">
              <a:solidFill>
                <a:schemeClr val="dk1"/>
              </a:solidFill>
              <a:latin typeface="Arial" panose="020B0604020202020204" pitchFamily="34" charset="0"/>
              <a:ea typeface="Verdana"/>
              <a:cs typeface="Arial" panose="020B0604020202020204" pitchFamily="34" charset="0"/>
              <a:sym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21362992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Three Scenarios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3849258"/>
              </p:ext>
            </p:extLst>
          </p:nvPr>
        </p:nvGraphicFramePr>
        <p:xfrm>
          <a:off x="152400" y="1000306"/>
          <a:ext cx="8763000" cy="4488861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905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62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09341">
                <a:tc>
                  <a:txBody>
                    <a:bodyPr/>
                    <a:lstStyle/>
                    <a:p>
                      <a:pPr algn="ctr"/>
                      <a:endParaRPr lang="en-US" sz="4000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>
                          <a:solidFill>
                            <a:schemeClr val="tx1"/>
                          </a:solidFill>
                          <a:latin typeface="Calibri" pitchFamily="34" charset="0"/>
                          <a:cs typeface="Calibri" pitchFamily="34" charset="0"/>
                        </a:rPr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>
                          <a:solidFill>
                            <a:schemeClr val="tx1"/>
                          </a:solidFill>
                          <a:latin typeface="Calibri" pitchFamily="34" charset="0"/>
                          <a:cs typeface="Calibri" pitchFamily="34" charset="0"/>
                        </a:rPr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>
                          <a:solidFill>
                            <a:schemeClr val="tx1"/>
                          </a:solidFill>
                          <a:latin typeface="Calibri" pitchFamily="34" charset="0"/>
                          <a:cs typeface="Calibri" pitchFamily="34" charset="0"/>
                        </a:rPr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7353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>
                          <a:latin typeface="Calibri" pitchFamily="34" charset="0"/>
                          <a:cs typeface="Calibri" pitchFamily="34" charset="0"/>
                        </a:rPr>
                        <a:t>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>
                          <a:latin typeface="Calibri" pitchFamily="34" charset="0"/>
                          <a:cs typeface="Calibri" pitchFamily="34" charset="0"/>
                        </a:rPr>
                        <a:t>Full Depth Patching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>
                          <a:latin typeface="Calibri" pitchFamily="34" charset="0"/>
                          <a:cs typeface="Calibri" pitchFamily="34" charset="0"/>
                        </a:rPr>
                        <a:t>Milling and Resurfacing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>
                          <a:latin typeface="Calibri" pitchFamily="34" charset="0"/>
                          <a:cs typeface="Calibri" pitchFamily="34" charset="0"/>
                        </a:rPr>
                        <a:t>Bridge</a:t>
                      </a:r>
                      <a:r>
                        <a:rPr lang="en-US" sz="3200" baseline="0" dirty="0">
                          <a:latin typeface="Calibri" pitchFamily="34" charset="0"/>
                          <a:cs typeface="Calibri" pitchFamily="34" charset="0"/>
                        </a:rPr>
                        <a:t> Inspection</a:t>
                      </a:r>
                      <a:endParaRPr lang="en-US" sz="3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7353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>
                          <a:latin typeface="Calibri" pitchFamily="34" charset="0"/>
                          <a:cs typeface="Calibri" pitchFamily="34" charset="0"/>
                        </a:rPr>
                        <a:t>Duration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>
                          <a:latin typeface="Calibri" pitchFamily="34" charset="0"/>
                          <a:cs typeface="Calibri" pitchFamily="34" charset="0"/>
                        </a:rPr>
                        <a:t>2 weeks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>
                          <a:latin typeface="Calibri" pitchFamily="34" charset="0"/>
                          <a:cs typeface="Calibri" pitchFamily="34" charset="0"/>
                        </a:rPr>
                        <a:t>6</a:t>
                      </a:r>
                      <a:r>
                        <a:rPr lang="en-US" sz="3200" baseline="0" dirty="0">
                          <a:latin typeface="Calibri" pitchFamily="34" charset="0"/>
                          <a:cs typeface="Calibri" pitchFamily="34" charset="0"/>
                        </a:rPr>
                        <a:t> hours (nighttime)</a:t>
                      </a:r>
                      <a:endParaRPr lang="en-US" sz="3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>
                          <a:latin typeface="Calibri" pitchFamily="34" charset="0"/>
                          <a:cs typeface="Calibri" pitchFamily="34" charset="0"/>
                        </a:rPr>
                        <a:t>1 hour</a:t>
                      </a:r>
                    </a:p>
                    <a:p>
                      <a:pPr algn="ctr"/>
                      <a:r>
                        <a:rPr lang="en-US" sz="3200" dirty="0">
                          <a:latin typeface="Calibri" pitchFamily="34" charset="0"/>
                          <a:cs typeface="Calibri" pitchFamily="34" charset="0"/>
                        </a:rPr>
                        <a:t>(up to 3)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6353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>
                          <a:latin typeface="Calibri" pitchFamily="34" charset="0"/>
                          <a:cs typeface="Calibri" pitchFamily="34" charset="0"/>
                        </a:rPr>
                        <a:t>Drop-off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>
                          <a:latin typeface="Calibri" pitchFamily="34" charset="0"/>
                          <a:cs typeface="Calibri" pitchFamily="34" charset="0"/>
                        </a:rPr>
                        <a:t>8 inches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>
                          <a:latin typeface="Calibri" pitchFamily="34" charset="0"/>
                          <a:cs typeface="Calibri" pitchFamily="34" charset="0"/>
                        </a:rPr>
                        <a:t>3</a:t>
                      </a:r>
                      <a:r>
                        <a:rPr lang="en-US" sz="3200" baseline="0" dirty="0">
                          <a:latin typeface="Calibri" pitchFamily="34" charset="0"/>
                          <a:cs typeface="Calibri" pitchFamily="34" charset="0"/>
                        </a:rPr>
                        <a:t> inches</a:t>
                      </a:r>
                      <a:endParaRPr lang="en-US" sz="3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>
                          <a:latin typeface="Calibri" pitchFamily="34" charset="0"/>
                          <a:cs typeface="Calibri" pitchFamily="34" charset="0"/>
                        </a:rPr>
                        <a:t>None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57353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>
                          <a:latin typeface="Calibri" pitchFamily="34" charset="0"/>
                          <a:cs typeface="Calibri" pitchFamily="34" charset="0"/>
                        </a:rPr>
                        <a:t>Workers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>
                          <a:latin typeface="Calibri" pitchFamily="34" charset="0"/>
                          <a:cs typeface="Calibri" pitchFamily="34" charset="0"/>
                        </a:rPr>
                        <a:t>2 feet from traffic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dirty="0">
                          <a:latin typeface="Calibri" pitchFamily="34" charset="0"/>
                          <a:cs typeface="Calibri" pitchFamily="34" charset="0"/>
                        </a:rPr>
                        <a:t>2 feet from traffic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>
                          <a:latin typeface="Calibri" pitchFamily="34" charset="0"/>
                          <a:cs typeface="Calibri" pitchFamily="34" charset="0"/>
                        </a:rPr>
                        <a:t>On</a:t>
                      </a:r>
                      <a:r>
                        <a:rPr lang="en-US" sz="3200" baseline="0" dirty="0">
                          <a:latin typeface="Calibri" pitchFamily="34" charset="0"/>
                          <a:cs typeface="Calibri" pitchFamily="34" charset="0"/>
                        </a:rPr>
                        <a:t> shoulder</a:t>
                      </a:r>
                      <a:endParaRPr lang="en-US" sz="3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569908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F31D20-14AD-4F95-BB42-8B1A640AA3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Snooper Truck (Scenario 3) </a:t>
            </a:r>
          </a:p>
        </p:txBody>
      </p:sp>
      <p:pic>
        <p:nvPicPr>
          <p:cNvPr id="4" name="Picture 3" descr="Snooper Truck on a bridge with workers on an extended platform below">
            <a:extLst>
              <a:ext uri="{FF2B5EF4-FFF2-40B4-BE49-F238E27FC236}">
                <a16:creationId xmlns:a16="http://schemas.microsoft.com/office/drawing/2014/main" id="{1ABEF99F-2BCB-4B7C-884B-21BD4F72AE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200" y="1325563"/>
            <a:ext cx="6096000" cy="4633820"/>
          </a:xfrm>
          <a:prstGeom prst="rect">
            <a:avLst/>
          </a:prstGeom>
        </p:spPr>
      </p:pic>
      <p:sp>
        <p:nvSpPr>
          <p:cNvPr id="5" name="Google Shape;74;p1">
            <a:extLst>
              <a:ext uri="{FF2B5EF4-FFF2-40B4-BE49-F238E27FC236}">
                <a16:creationId xmlns:a16="http://schemas.microsoft.com/office/drawing/2014/main" id="{6402EB09-C43C-56DD-348E-73F04C74102E}"/>
              </a:ext>
            </a:extLst>
          </p:cNvPr>
          <p:cNvSpPr/>
          <p:nvPr/>
        </p:nvSpPr>
        <p:spPr>
          <a:xfrm>
            <a:off x="5105400" y="6037878"/>
            <a:ext cx="1600200" cy="2461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Open Sans"/>
                <a:cs typeface="Arial" panose="020B0604020202020204" pitchFamily="34" charset="0"/>
                <a:sym typeface="Open Sans"/>
              </a:rPr>
              <a:t>Image: Virginia DOT</a:t>
            </a:r>
            <a:endParaRPr sz="1000" dirty="0">
              <a:solidFill>
                <a:schemeClr val="dk1"/>
              </a:solidFill>
              <a:latin typeface="Arial" panose="020B0604020202020204" pitchFamily="34" charset="0"/>
              <a:ea typeface="Verdana"/>
              <a:cs typeface="Arial" panose="020B0604020202020204" pitchFamily="34" charset="0"/>
              <a:sym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24373010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98437"/>
            <a:ext cx="8763000" cy="1325563"/>
          </a:xfrm>
        </p:spPr>
        <p:txBody>
          <a:bodyPr/>
          <a:lstStyle/>
          <a:p>
            <a:r>
              <a:rPr lang="en-US" sz="3200" dirty="0"/>
              <a:t>For Each Scenario,</a:t>
            </a:r>
            <a:br>
              <a:rPr lang="en-US" sz="3200" dirty="0"/>
            </a:br>
            <a:r>
              <a:rPr lang="en-US" sz="3200" dirty="0"/>
              <a:t>Document the Following: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24000"/>
            <a:ext cx="8915400" cy="3851787"/>
          </a:xfrm>
          <a:solidFill>
            <a:schemeClr val="bg1"/>
          </a:solidFill>
        </p:spPr>
        <p:txBody>
          <a:bodyPr/>
          <a:lstStyle/>
          <a:p>
            <a:pPr lvl="0"/>
            <a:r>
              <a:rPr lang="en-US" dirty="0"/>
              <a:t>Decision process for use or non-use of Positive Protection</a:t>
            </a:r>
          </a:p>
          <a:p>
            <a:pPr lvl="0"/>
            <a:r>
              <a:rPr lang="en-US" dirty="0"/>
              <a:t>Type of Positive Protection used, if any – in some cases, multiple types may be utilized</a:t>
            </a:r>
          </a:p>
          <a:p>
            <a:pPr lvl="0"/>
            <a:r>
              <a:rPr lang="en-US" dirty="0"/>
              <a:t>Reasons for type(s) utilized and reasons why others were not used or no Positive Protection was used</a:t>
            </a:r>
          </a:p>
          <a:p>
            <a:r>
              <a:rPr lang="en-US" dirty="0"/>
              <a:t>Any agency policies/standards on Positive Protection re: duration, drop-off, speed, etc.</a:t>
            </a:r>
          </a:p>
          <a:p>
            <a:r>
              <a:rPr lang="en-US" dirty="0"/>
              <a:t>Other recommended Exposure Control Measures</a:t>
            </a:r>
          </a:p>
        </p:txBody>
      </p:sp>
    </p:spTree>
    <p:extLst>
      <p:ext uri="{BB962C8B-B14F-4D97-AF65-F5344CB8AC3E}">
        <p14:creationId xmlns:p14="http://schemas.microsoft.com/office/powerpoint/2010/main" val="28006138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Group Presentations</a:t>
            </a:r>
          </a:p>
        </p:txBody>
      </p:sp>
      <p:pic>
        <p:nvPicPr>
          <p:cNvPr id="7" name="Picture 6" descr="Three lanes in one direction on a freeway with off ramp labeled F and on ramp labeled G and work space in between ramps">
            <a:extLst>
              <a:ext uri="{FF2B5EF4-FFF2-40B4-BE49-F238E27FC236}">
                <a16:creationId xmlns:a16="http://schemas.microsoft.com/office/drawing/2014/main" id="{F1668A89-C48F-429D-B7E8-A32AE2292708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23105"/>
            <a:ext cx="9144000" cy="2511380"/>
          </a:xfrm>
          <a:prstGeom prst="rect">
            <a:avLst/>
          </a:prstGeom>
        </p:spPr>
      </p:pic>
      <p:pic>
        <p:nvPicPr>
          <p:cNvPr id="8" name="Picture 7" descr="North Compass">
            <a:extLst>
              <a:ext uri="{FF2B5EF4-FFF2-40B4-BE49-F238E27FC236}">
                <a16:creationId xmlns:a16="http://schemas.microsoft.com/office/drawing/2014/main" id="{630E95EC-7EE9-487D-9D2D-3CA4156218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7200" y="3250743"/>
            <a:ext cx="733425" cy="838200"/>
          </a:xfrm>
          <a:prstGeom prst="rect">
            <a:avLst/>
          </a:prstGeom>
        </p:spPr>
      </p:pic>
      <p:sp>
        <p:nvSpPr>
          <p:cNvPr id="3" name="Google Shape;74;p1">
            <a:extLst>
              <a:ext uri="{FF2B5EF4-FFF2-40B4-BE49-F238E27FC236}">
                <a16:creationId xmlns:a16="http://schemas.microsoft.com/office/drawing/2014/main" id="{32AF058D-DC27-933F-84AD-D60D0F851075}"/>
              </a:ext>
            </a:extLst>
          </p:cNvPr>
          <p:cNvSpPr/>
          <p:nvPr/>
        </p:nvSpPr>
        <p:spPr>
          <a:xfrm>
            <a:off x="6858000" y="3830310"/>
            <a:ext cx="1219200" cy="2461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Open Sans"/>
                <a:cs typeface="Arial" panose="020B0604020202020204" pitchFamily="34" charset="0"/>
                <a:sym typeface="Open Sans"/>
              </a:rPr>
              <a:t>Image: ATSSA</a:t>
            </a:r>
            <a:endParaRPr sz="1000" dirty="0">
              <a:solidFill>
                <a:schemeClr val="dk1"/>
              </a:solidFill>
              <a:latin typeface="Arial" panose="020B0604020202020204" pitchFamily="34" charset="0"/>
              <a:ea typeface="Verdana"/>
              <a:cs typeface="Arial" panose="020B0604020202020204" pitchFamily="34" charset="0"/>
              <a:sym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406164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Group Presentations (Detail)</a:t>
            </a:r>
          </a:p>
        </p:txBody>
      </p:sp>
      <p:pic>
        <p:nvPicPr>
          <p:cNvPr id="3" name="Picture 2" descr="Three lanes in one direction on a freeway with off ramp labeled F and on ramp labeled G and work space in between ramps">
            <a:extLst>
              <a:ext uri="{FF2B5EF4-FFF2-40B4-BE49-F238E27FC236}">
                <a16:creationId xmlns:a16="http://schemas.microsoft.com/office/drawing/2014/main" id="{4223555B-A9C8-422C-9CB8-DD463534204F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1066800"/>
            <a:ext cx="8838888" cy="4724400"/>
          </a:xfrm>
          <a:prstGeom prst="rect">
            <a:avLst/>
          </a:prstGeom>
        </p:spPr>
      </p:pic>
      <p:sp>
        <p:nvSpPr>
          <p:cNvPr id="4" name="Google Shape;74;p1">
            <a:extLst>
              <a:ext uri="{FF2B5EF4-FFF2-40B4-BE49-F238E27FC236}">
                <a16:creationId xmlns:a16="http://schemas.microsoft.com/office/drawing/2014/main" id="{34088B39-4936-2C5D-2F35-DDDC0FDDD48A}"/>
              </a:ext>
            </a:extLst>
          </p:cNvPr>
          <p:cNvSpPr/>
          <p:nvPr/>
        </p:nvSpPr>
        <p:spPr>
          <a:xfrm>
            <a:off x="7848444" y="4343400"/>
            <a:ext cx="1219200" cy="2461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Open Sans"/>
                <a:cs typeface="Arial" panose="020B0604020202020204" pitchFamily="34" charset="0"/>
                <a:sym typeface="Open Sans"/>
              </a:rPr>
              <a:t>Image: ATSSA</a:t>
            </a:r>
            <a:endParaRPr sz="1000" dirty="0">
              <a:solidFill>
                <a:schemeClr val="dk1"/>
              </a:solidFill>
              <a:latin typeface="Arial" panose="020B0604020202020204" pitchFamily="34" charset="0"/>
              <a:ea typeface="Verdana"/>
              <a:cs typeface="Arial" panose="020B0604020202020204" pitchFamily="34" charset="0"/>
              <a:sym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3616246869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F1D8726CCB35046823CD2208737B298" ma:contentTypeVersion="17" ma:contentTypeDescription="Create a new document." ma:contentTypeScope="" ma:versionID="a1dfcc3812e8eda223e4bbc003fc5805">
  <xsd:schema xmlns:xsd="http://www.w3.org/2001/XMLSchema" xmlns:xs="http://www.w3.org/2001/XMLSchema" xmlns:p="http://schemas.microsoft.com/office/2006/metadata/properties" xmlns:ns2="f5270e54-c8a0-4b22-84cc-0e31eb95d21e" xmlns:ns3="32c1465c-eec5-42df-ba25-e7b3dc5efb78" targetNamespace="http://schemas.microsoft.com/office/2006/metadata/properties" ma:root="true" ma:fieldsID="ea3ce69e8d0753bef4c975463d142391" ns2:_="" ns3:_="">
    <xsd:import namespace="f5270e54-c8a0-4b22-84cc-0e31eb95d21e"/>
    <xsd:import namespace="32c1465c-eec5-42df-ba25-e7b3dc5efb7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5270e54-c8a0-4b22-84cc-0e31eb95d21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ea752f70-6a13-4c50-9a09-ea54223a0fa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2c1465c-eec5-42df-ba25-e7b3dc5efb78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b5f90fc8-047a-47db-90e2-1028f76883af}" ma:internalName="TaxCatchAll" ma:showField="CatchAllData" ma:web="32c1465c-eec5-42df-ba25-e7b3dc5efb7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f5270e54-c8a0-4b22-84cc-0e31eb95d21e">
      <Terms xmlns="http://schemas.microsoft.com/office/infopath/2007/PartnerControls"/>
    </lcf76f155ced4ddcb4097134ff3c332f>
    <TaxCatchAll xmlns="32c1465c-eec5-42df-ba25-e7b3dc5efb78" xsi:nil="true"/>
  </documentManagement>
</p:properties>
</file>

<file path=customXml/itemProps1.xml><?xml version="1.0" encoding="utf-8"?>
<ds:datastoreItem xmlns:ds="http://schemas.openxmlformats.org/officeDocument/2006/customXml" ds:itemID="{DDAD809B-735A-4590-9515-EB694EF916E5}"/>
</file>

<file path=customXml/itemProps2.xml><?xml version="1.0" encoding="utf-8"?>
<ds:datastoreItem xmlns:ds="http://schemas.openxmlformats.org/officeDocument/2006/customXml" ds:itemID="{B4BC74B1-9D4F-4E12-AF8D-5847A171BB44}"/>
</file>

<file path=customXml/itemProps3.xml><?xml version="1.0" encoding="utf-8"?>
<ds:datastoreItem xmlns:ds="http://schemas.openxmlformats.org/officeDocument/2006/customXml" ds:itemID="{A0CA68F2-6D39-4820-828E-D844491BAA3D}"/>
</file>

<file path=docProps/app.xml><?xml version="1.0" encoding="utf-8"?>
<Properties xmlns="http://schemas.openxmlformats.org/officeDocument/2006/extended-properties" xmlns:vt="http://schemas.openxmlformats.org/officeDocument/2006/docPropsVTypes">
  <TotalTime>15182</TotalTime>
  <Words>1437</Words>
  <Application>Microsoft Office PowerPoint</Application>
  <PresentationFormat>On-screen Show (4:3)</PresentationFormat>
  <Paragraphs>281</Paragraphs>
  <Slides>13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Verdana</vt:lpstr>
      <vt:lpstr>Wingdings</vt:lpstr>
      <vt:lpstr>Default Design</vt:lpstr>
      <vt:lpstr>7. Workshop</vt:lpstr>
      <vt:lpstr>Module Objectives</vt:lpstr>
      <vt:lpstr>Workshop Scenarios</vt:lpstr>
      <vt:lpstr>Highway Facility</vt:lpstr>
      <vt:lpstr>Three Scenarios</vt:lpstr>
      <vt:lpstr>Snooper Truck (Scenario 3) </vt:lpstr>
      <vt:lpstr>For Each Scenario, Document the Following:</vt:lpstr>
      <vt:lpstr>Group Presentations</vt:lpstr>
      <vt:lpstr>Group Presentations (Detail)</vt:lpstr>
      <vt:lpstr>Positive Protection Selection Matrix </vt:lpstr>
      <vt:lpstr>PowerPoint Presentation</vt:lpstr>
      <vt:lpstr>Module Recap</vt:lpstr>
      <vt:lpstr>Questions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Traffic Control Technician Course</dc:title>
  <dc:subject>File 1 of 3</dc:subject>
  <dc:creator>Juan M Morales, P.E</dc:creator>
  <dc:description>JM Morales &amp; Associates, 407-674-7007, www.jmmassoc.com</dc:description>
  <cp:lastModifiedBy>Tim Luttrell</cp:lastModifiedBy>
  <cp:revision>678</cp:revision>
  <dcterms:created xsi:type="dcterms:W3CDTF">2003-08-18T20:36:41Z</dcterms:created>
  <dcterms:modified xsi:type="dcterms:W3CDTF">2025-04-09T13:54:43Z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0x0101000F1D8726CCB35046823CD2208737B298</vt:lpwstr>
  </property>
</Properties>
</file>